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8"/>
  </p:handoutMasterIdLst>
  <p:sldIdLst>
    <p:sldId id="257" r:id="rId2"/>
    <p:sldId id="258" r:id="rId3"/>
    <p:sldId id="260" r:id="rId4"/>
    <p:sldId id="259" r:id="rId5"/>
    <p:sldId id="261" r:id="rId6"/>
    <p:sldId id="262" r:id="rId7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75B6"/>
    <a:srgbClr val="78B3B8"/>
    <a:srgbClr val="839DC2"/>
    <a:srgbClr val="0099FF"/>
    <a:srgbClr val="F3F8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0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48" y="45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B694C4-B2E6-4A0A-9FB9-07608BDA3078}" type="datetimeFigureOut">
              <a:rPr lang="ru-RU" smtClean="0"/>
              <a:t>03.10.2025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E664AF-6A65-4EE0-8C21-3359029D49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0183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0BC47-4369-420E-98FB-9F40B41F4D15}" type="datetimeFigureOut">
              <a:rPr lang="ru-RU" smtClean="0"/>
              <a:t>03.10.2025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EBC44-B4B5-426C-8A62-0B8A496F14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9498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0BC47-4369-420E-98FB-9F40B41F4D15}" type="datetimeFigureOut">
              <a:rPr lang="ru-RU" smtClean="0"/>
              <a:t>03.10.2025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EBC44-B4B5-426C-8A62-0B8A496F14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69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0BC47-4369-420E-98FB-9F40B41F4D15}" type="datetimeFigureOut">
              <a:rPr lang="ru-RU" smtClean="0"/>
              <a:t>03.10.2025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EBC44-B4B5-426C-8A62-0B8A496F14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674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0BC47-4369-420E-98FB-9F40B41F4D15}" type="datetimeFigureOut">
              <a:rPr lang="ru-RU" smtClean="0"/>
              <a:t>03.10.2025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EBC44-B4B5-426C-8A62-0B8A496F14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647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0BC47-4369-420E-98FB-9F40B41F4D15}" type="datetimeFigureOut">
              <a:rPr lang="ru-RU" smtClean="0"/>
              <a:t>03.10.2025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EBC44-B4B5-426C-8A62-0B8A496F14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904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0BC47-4369-420E-98FB-9F40B41F4D15}" type="datetimeFigureOut">
              <a:rPr lang="ru-RU" smtClean="0"/>
              <a:t>03.10.2025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EBC44-B4B5-426C-8A62-0B8A496F14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198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0BC47-4369-420E-98FB-9F40B41F4D15}" type="datetimeFigureOut">
              <a:rPr lang="ru-RU" smtClean="0"/>
              <a:t>03.10.2025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EBC44-B4B5-426C-8A62-0B8A496F14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1279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0BC47-4369-420E-98FB-9F40B41F4D15}" type="datetimeFigureOut">
              <a:rPr lang="ru-RU" smtClean="0"/>
              <a:t>03.10.2025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EBC44-B4B5-426C-8A62-0B8A496F14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8907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0BC47-4369-420E-98FB-9F40B41F4D15}" type="datetimeFigureOut">
              <a:rPr lang="ru-RU" smtClean="0"/>
              <a:t>03.10.2025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EBC44-B4B5-426C-8A62-0B8A496F14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417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0BC47-4369-420E-98FB-9F40B41F4D15}" type="datetimeFigureOut">
              <a:rPr lang="ru-RU" smtClean="0"/>
              <a:t>03.10.2025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EBC44-B4B5-426C-8A62-0B8A496F14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759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0BC47-4369-420E-98FB-9F40B41F4D15}" type="datetimeFigureOut">
              <a:rPr lang="ru-RU" smtClean="0"/>
              <a:t>03.10.2025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BEBC44-B4B5-426C-8A62-0B8A496F14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36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0BC47-4369-420E-98FB-9F40B41F4D15}" type="datetimeFigureOut">
              <a:rPr lang="ru-RU" smtClean="0"/>
              <a:t>03.10.2025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BEBC44-B4B5-426C-8A62-0B8A496F14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127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280660" y="1657333"/>
            <a:ext cx="6446521" cy="1166813"/>
          </a:xfrm>
        </p:spPr>
        <p:txBody>
          <a:bodyPr>
            <a:noAutofit/>
          </a:bodyPr>
          <a:lstStyle/>
          <a:p>
            <a:pPr algn="l">
              <a:spcBef>
                <a:spcPts val="600"/>
              </a:spcBef>
            </a:pPr>
            <a:r>
              <a:rPr lang="ru-RU" sz="1400" b="1" dirty="0" smtClean="0"/>
              <a:t>Поощрение и наказание </a:t>
            </a:r>
            <a:r>
              <a:rPr lang="ru-RU" sz="1400" dirty="0" smtClean="0"/>
              <a:t>— важнейшие инструменты воспитания, которые формируют характер и поведение ребёнка. Грамотное их применение помогает вырастить уверенную в себе личность.</a:t>
            </a:r>
            <a:br>
              <a:rPr lang="ru-RU" sz="1400" dirty="0" smtClean="0"/>
            </a:br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400" dirty="0" smtClean="0">
                <a:solidFill>
                  <a:srgbClr val="000000"/>
                </a:solidFill>
                <a:effectLst/>
                <a:cs typeface="Times New Roman" panose="02020603050405020304" pitchFamily="18" charset="0"/>
              </a:rPr>
              <a:t>Основная цель — научить ребенка понимать последствия своих действий, развивать ответственность и эмоциональный интеллект.</a:t>
            </a:r>
            <a:r>
              <a:rPr lang="ru-RU" sz="1400" dirty="0" smtClean="0"/>
              <a:t/>
            </a:r>
            <a:br>
              <a:rPr lang="ru-RU" sz="1400" dirty="0" smtClean="0"/>
            </a:br>
            <a:endParaRPr lang="ru-RU" sz="1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0" y="205740"/>
            <a:ext cx="5063490" cy="6389370"/>
          </a:xfrm>
          <a:prstGeom prst="rect">
            <a:avLst/>
          </a:prstGeom>
          <a:noFill/>
          <a:ln w="57150">
            <a:solidFill>
              <a:srgbClr val="78B3B8"/>
            </a:solidFill>
          </a:ln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17170" y="289187"/>
            <a:ext cx="802957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0" b="1" normalizeH="1" baseline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КНУТ И ПРЯНИК</a:t>
            </a:r>
            <a:endParaRPr lang="ru-RU" sz="12000" b="1" normalizeH="1" baseline="2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34615" y="333894"/>
            <a:ext cx="100412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ПООЩРЕНИЕ И НАКАЗАНИЕ РЕБЕНКА </a:t>
            </a:r>
          </a:p>
          <a:p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В СЕМЬЕ</a:t>
            </a:r>
            <a:endParaRPr lang="ru-RU" sz="40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 panose="010A0502050306030303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03970" y="938301"/>
            <a:ext cx="3863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Рекомендации для родителей</a:t>
            </a:r>
            <a:endParaRPr lang="ru-RU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80660" y="2689843"/>
            <a:ext cx="5309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Sylfaen" panose="010A0502050306030303" pitchFamily="18" charset="0"/>
              </a:rPr>
              <a:t>ПООЩРЕНИЕ ИЛИ НАКАЗАНИЕ ДОЛЖНО БЫТЬ: </a:t>
            </a:r>
            <a:endParaRPr lang="ru-RU" sz="1400" b="1" dirty="0">
              <a:solidFill>
                <a:schemeClr val="accent1">
                  <a:lumMod val="75000"/>
                </a:schemeClr>
              </a:solidFill>
              <a:latin typeface="Sylfaen" panose="010A0502050306030303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280660" y="3078041"/>
            <a:ext cx="6812383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☺  </a:t>
            </a:r>
            <a:r>
              <a:rPr lang="ru-RU" sz="1400" dirty="0" smtClean="0">
                <a:solidFill>
                  <a:srgbClr val="000000"/>
                </a:solidFill>
                <a:effectLst/>
                <a:latin typeface="+mj-lt"/>
              </a:rPr>
              <a:t>понятным и соответствовать поступку </a:t>
            </a:r>
            <a:r>
              <a:rPr lang="ru-RU" sz="1400" dirty="0" smtClean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  <a:sym typeface="Symbol" panose="05050102010706020507" pitchFamily="18" charset="2"/>
              </a:rPr>
              <a:t>→</a:t>
            </a:r>
            <a:r>
              <a:rPr lang="ru-RU" sz="1400" dirty="0" smtClean="0">
                <a:solidFill>
                  <a:srgbClr val="000000"/>
                </a:solidFill>
                <a:effectLst/>
                <a:latin typeface="+mj-lt"/>
              </a:rPr>
              <a:t>  установите понятные границы допустимого поведения, оговорите нормы и ребенок будет понимать, за что его наказывают или поощряют</a:t>
            </a:r>
          </a:p>
          <a:p>
            <a:endParaRPr lang="ru-RU" sz="1400" dirty="0" smtClean="0">
              <a:solidFill>
                <a:srgbClr val="000000"/>
              </a:solidFill>
              <a:effectLst/>
              <a:latin typeface="+mj-lt"/>
            </a:endParaRPr>
          </a:p>
          <a:p>
            <a:r>
              <a:rPr lang="ru-RU" sz="1400" dirty="0" smtClean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☺ справедливым и последовательным →  отмечайте не только результат, но и старания, следуйте установленным правилам и договоренностям и ребенок будет принимать наказание или поощрение адекватно</a:t>
            </a:r>
          </a:p>
          <a:p>
            <a:endParaRPr lang="ru-RU" sz="1400" dirty="0">
              <a:solidFill>
                <a:srgbClr val="000000"/>
              </a:solidFill>
              <a:latin typeface="+mj-lt"/>
              <a:cs typeface="Times New Roman" panose="02020603050405020304" pitchFamily="18" charset="0"/>
            </a:endParaRPr>
          </a:p>
          <a:p>
            <a:r>
              <a:rPr lang="ru-RU" sz="1400" dirty="0" smtClean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☺ своевременным →  ожидание наказания порой тяжелее самого наказания, а долгое ожидание награды снижает эмоциональную ценность этого действия</a:t>
            </a:r>
          </a:p>
          <a:p>
            <a:endParaRPr lang="ru-RU" sz="1400" dirty="0">
              <a:solidFill>
                <a:srgbClr val="000000"/>
              </a:solidFill>
              <a:latin typeface="+mj-lt"/>
              <a:cs typeface="Times New Roman" panose="02020603050405020304" pitchFamily="18" charset="0"/>
            </a:endParaRPr>
          </a:p>
          <a:p>
            <a:r>
              <a:rPr lang="ru-RU" sz="1400" dirty="0" smtClean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☺  общесемейным →  правила едины для всех членов семьи, все взрослые члены семьи должны быть едины в вопросах поощрения и наказания</a:t>
            </a:r>
          </a:p>
          <a:p>
            <a:endParaRPr lang="ru-RU" sz="1400" dirty="0">
              <a:solidFill>
                <a:srgbClr val="000000"/>
              </a:solidFill>
              <a:latin typeface="+mj-lt"/>
              <a:cs typeface="Times New Roman" panose="02020603050405020304" pitchFamily="18" charset="0"/>
            </a:endParaRPr>
          </a:p>
          <a:p>
            <a:r>
              <a:rPr lang="ru-RU" sz="1400" dirty="0" smtClean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☺ ориентированным на развитие </a:t>
            </a:r>
            <a:r>
              <a:rPr lang="ru-RU" sz="1400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 → </a:t>
            </a:r>
            <a:r>
              <a:rPr lang="ru-RU" sz="1400" dirty="0" smtClean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с</a:t>
            </a:r>
            <a:r>
              <a:rPr lang="ru-RU" sz="1400" dirty="0" smtClean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тарайтесь больше хвалить, чем наказывать; уважайте личность в ребенке; воспринимайте ребёнка как равного в диалоге.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24" y="3542733"/>
            <a:ext cx="4604385" cy="3069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77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205740"/>
            <a:ext cx="5063490" cy="6389370"/>
          </a:xfrm>
          <a:prstGeom prst="rect">
            <a:avLst/>
          </a:prstGeom>
          <a:noFill/>
          <a:ln w="57150">
            <a:solidFill>
              <a:srgbClr val="78B3B8"/>
            </a:solidFill>
          </a:ln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058" y="315453"/>
            <a:ext cx="4542188" cy="302782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4325" y="4949695"/>
            <a:ext cx="80295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0" b="1" normalizeH="1" baseline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ПРЯНИК</a:t>
            </a:r>
            <a:endParaRPr lang="ru-RU" sz="12000" b="1" normalizeH="1" baseline="2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43325" y="5271671"/>
            <a:ext cx="100412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ЧТОБЫ ПООЩРЕНИЕ БЫЛО ЭФФЕКТИВНЫМ</a:t>
            </a:r>
            <a:endParaRPr lang="ru-RU" sz="40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 panose="010A0502050306030303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160441" y="266699"/>
            <a:ext cx="6846774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0000"/>
                </a:solidFill>
                <a:cs typeface="Times New Roman" panose="02020603050405020304" pitchFamily="18" charset="0"/>
              </a:rPr>
              <a:t>☺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Sylfaen" panose="010A0502050306030303" pitchFamily="18" charset="0"/>
              </a:rPr>
              <a:t>Широта и разнообразие способов</a:t>
            </a:r>
          </a:p>
          <a:p>
            <a:r>
              <a:rPr lang="ru-RU" sz="1400" dirty="0" smtClean="0">
                <a:solidFill>
                  <a:srgbClr val="000000"/>
                </a:solidFill>
                <a:effectLst/>
                <a:latin typeface="+mj-lt"/>
              </a:rPr>
              <a:t>Расширьте </a:t>
            </a:r>
            <a:r>
              <a:rPr lang="ru-RU" sz="1400" dirty="0" smtClean="0">
                <a:solidFill>
                  <a:srgbClr val="000000"/>
                </a:solidFill>
                <a:latin typeface="+mj-lt"/>
              </a:rPr>
              <a:t>спектр применяемых вами методов поощрения: и</a:t>
            </a:r>
            <a:r>
              <a:rPr lang="ru-RU" sz="1400" dirty="0" smtClean="0">
                <a:solidFill>
                  <a:srgbClr val="000000"/>
                </a:solidFill>
                <a:effectLst/>
                <a:latin typeface="+mj-lt"/>
              </a:rPr>
              <a:t>спользуйте похвалу, ласку, подарки, дополнительные привилегии и пр., комбинируйте и совершенствуйте</a:t>
            </a:r>
          </a:p>
          <a:p>
            <a:endParaRPr lang="ru-RU" sz="1400" dirty="0" smtClean="0">
              <a:solidFill>
                <a:srgbClr val="000000"/>
              </a:solidFill>
              <a:effectLst/>
              <a:latin typeface="+mj-lt"/>
              <a:cs typeface="Times New Roman" panose="02020603050405020304" pitchFamily="18" charset="0"/>
            </a:endParaRPr>
          </a:p>
          <a:p>
            <a:r>
              <a:rPr lang="ru-RU" sz="1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☺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Sylfaen" panose="010A0502050306030303" pitchFamily="18" charset="0"/>
              </a:rPr>
              <a:t>Индивидуальный подход</a:t>
            </a:r>
          </a:p>
          <a:p>
            <a:r>
              <a:rPr lang="ru-RU" sz="1400" dirty="0" smtClean="0">
                <a:solidFill>
                  <a:srgbClr val="000000"/>
                </a:solidFill>
                <a:latin typeface="+mj-lt"/>
              </a:rPr>
              <a:t>Учитывайте характер, наклонности, интересы и потребности вашего ребёнка. Одному ребенку достаточно будет ласки и похвалы, другому – обязательно нужно расширение границ и приобретение новых привилегий</a:t>
            </a:r>
            <a:endParaRPr lang="ru-RU" sz="1400" dirty="0">
              <a:solidFill>
                <a:srgbClr val="000000"/>
              </a:solidFill>
              <a:latin typeface="+mj-lt"/>
            </a:endParaRPr>
          </a:p>
          <a:p>
            <a:endParaRPr lang="ru-RU" sz="1400" dirty="0">
              <a:solidFill>
                <a:srgbClr val="000000"/>
              </a:solidFill>
              <a:latin typeface="+mj-lt"/>
              <a:cs typeface="Times New Roman" panose="02020603050405020304" pitchFamily="18" charset="0"/>
            </a:endParaRPr>
          </a:p>
          <a:p>
            <a:r>
              <a:rPr lang="ru-RU" sz="1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☺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Sylfaen" panose="010A0502050306030303" pitchFamily="18" charset="0"/>
              </a:rPr>
              <a:t>Дорога ложка к обеду</a:t>
            </a:r>
          </a:p>
          <a:p>
            <a:r>
              <a:rPr lang="ru-RU" sz="1400" dirty="0" smtClean="0">
                <a:solidFill>
                  <a:srgbClr val="000000"/>
                </a:solidFill>
                <a:latin typeface="+mj-lt"/>
              </a:rPr>
              <a:t>Вознаграждайте ребёнка сразу после хорошего поступка. Если какие-то формы награды недоступны в моменте, то замените их или четко проговорите свое намерение поощрить ребенка позже (с </a:t>
            </a:r>
            <a:r>
              <a:rPr lang="ru-RU" sz="1400" dirty="0" smtClean="0">
                <a:solidFill>
                  <a:srgbClr val="000000"/>
                </a:solidFill>
                <a:latin typeface="+mj-lt"/>
              </a:rPr>
              <a:t>уточнением, </a:t>
            </a:r>
            <a:r>
              <a:rPr lang="ru-RU" sz="1400" dirty="0" smtClean="0">
                <a:solidFill>
                  <a:srgbClr val="000000"/>
                </a:solidFill>
                <a:latin typeface="+mj-lt"/>
              </a:rPr>
              <a:t>когда именно)</a:t>
            </a:r>
            <a:endParaRPr lang="ru-RU" sz="1400" dirty="0">
              <a:solidFill>
                <a:srgbClr val="000000"/>
              </a:solidFill>
              <a:latin typeface="+mj-lt"/>
            </a:endParaRPr>
          </a:p>
          <a:p>
            <a:endParaRPr lang="ru-RU" sz="1400" dirty="0" smtClean="0">
              <a:solidFill>
                <a:srgbClr val="000000"/>
              </a:solidFill>
              <a:latin typeface="+mj-lt"/>
              <a:cs typeface="Times New Roman" panose="02020603050405020304" pitchFamily="18" charset="0"/>
            </a:endParaRPr>
          </a:p>
          <a:p>
            <a:r>
              <a:rPr lang="ru-RU" sz="1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☺ </a:t>
            </a:r>
            <a:r>
              <a:rPr lang="ru-RU" sz="1400" dirty="0" smtClean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Sylfaen" panose="010A0502050306030303" pitchFamily="18" charset="0"/>
              </a:rPr>
              <a:t>Всё по-честному</a:t>
            </a:r>
          </a:p>
          <a:p>
            <a:r>
              <a:rPr lang="ru-RU" sz="1400" dirty="0" smtClean="0">
                <a:solidFill>
                  <a:srgbClr val="000000"/>
                </a:solidFill>
                <a:latin typeface="+mj-lt"/>
              </a:rPr>
              <a:t>Поощрение должно быть связано с конкретными достижениями. Если ребёнок не понимает или не знает за что именно, важно сформулировать в чем конкретно был достигнут успех и конкретизировать действия ребенка, которые привели к достижению</a:t>
            </a:r>
          </a:p>
          <a:p>
            <a:endParaRPr lang="ru-RU" sz="1400" dirty="0">
              <a:solidFill>
                <a:srgbClr val="000000"/>
              </a:solidFill>
              <a:latin typeface="+mj-lt"/>
            </a:endParaRPr>
          </a:p>
          <a:p>
            <a:r>
              <a:rPr lang="ru-RU" sz="1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☺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Sylfaen" panose="010A0502050306030303" pitchFamily="18" charset="0"/>
              </a:rPr>
              <a:t>Неожиданность</a:t>
            </a:r>
          </a:p>
          <a:p>
            <a:r>
              <a:rPr lang="ru-RU" sz="1400" dirty="0" smtClean="0">
                <a:solidFill>
                  <a:srgbClr val="000000"/>
                </a:solidFill>
                <a:latin typeface="+mj-lt"/>
              </a:rPr>
              <a:t>Спонтанные поощрения действуют эффективнее, чем долгожданные</a:t>
            </a:r>
            <a:endParaRPr lang="ru-RU" sz="1400" dirty="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61206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205740"/>
            <a:ext cx="5063490" cy="6389370"/>
          </a:xfrm>
          <a:prstGeom prst="rect">
            <a:avLst/>
          </a:prstGeom>
          <a:noFill/>
          <a:ln w="57150">
            <a:solidFill>
              <a:srgbClr val="78B3B8"/>
            </a:solidFill>
          </a:ln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05740" y="753547"/>
            <a:ext cx="80295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0" b="1" normalizeH="1" baseline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ПРЯНИК</a:t>
            </a:r>
            <a:endParaRPr lang="ru-RU" sz="12000" b="1" normalizeH="1" baseline="2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66249" y="205740"/>
            <a:ext cx="100412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НЕКОТОРЫЕ ПРИЕМЫ И МЕТОДЫ </a:t>
            </a:r>
          </a:p>
          <a:p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ПООЩРЕНИЯ</a:t>
            </a:r>
            <a:endParaRPr lang="ru-RU" sz="40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 panose="010A0502050306030303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063490" y="1445195"/>
            <a:ext cx="6846774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0000"/>
                </a:solidFill>
                <a:cs typeface="Times New Roman" panose="02020603050405020304" pitchFamily="18" charset="0"/>
              </a:rPr>
              <a:t>☺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Sylfaen" panose="010A0502050306030303" pitchFamily="18" charset="0"/>
              </a:rPr>
              <a:t>Похвала и поддержка</a:t>
            </a:r>
          </a:p>
          <a:p>
            <a:r>
              <a:rPr lang="ru-RU" sz="1400" dirty="0" smtClean="0">
                <a:solidFill>
                  <a:srgbClr val="000000"/>
                </a:solidFill>
                <a:effectLst/>
                <a:latin typeface="+mj-lt"/>
              </a:rPr>
              <a:t>Хвалите ребенка не только за результат, но и за приложенные усилия. </a:t>
            </a:r>
          </a:p>
          <a:p>
            <a:r>
              <a:rPr lang="ru-RU" sz="1400" dirty="0" smtClean="0">
                <a:solidFill>
                  <a:srgbClr val="000000"/>
                </a:solidFill>
                <a:effectLst/>
                <a:latin typeface="+mj-lt"/>
              </a:rPr>
              <a:t>Чередуйте привычное "Молодец!" с другими словами и фразами: «Ты здорово справился(ась)», «Я вижу, как ты старался(</a:t>
            </a:r>
            <a:r>
              <a:rPr lang="ru-RU" sz="1400" dirty="0" err="1" smtClean="0">
                <a:solidFill>
                  <a:srgbClr val="000000"/>
                </a:solidFill>
                <a:effectLst/>
                <a:latin typeface="+mj-lt"/>
              </a:rPr>
              <a:t>лась</a:t>
            </a:r>
            <a:r>
              <a:rPr lang="ru-RU" sz="1400" dirty="0" smtClean="0">
                <a:solidFill>
                  <a:srgbClr val="000000"/>
                </a:solidFill>
                <a:effectLst/>
                <a:latin typeface="+mj-lt"/>
              </a:rPr>
              <a:t>)», «У тебя отлично получилось!»…</a:t>
            </a:r>
          </a:p>
          <a:p>
            <a:endParaRPr lang="ru-RU" sz="1400" dirty="0" smtClean="0">
              <a:solidFill>
                <a:srgbClr val="000000"/>
              </a:solidFill>
              <a:effectLst/>
              <a:latin typeface="+mj-lt"/>
              <a:cs typeface="Times New Roman" panose="02020603050405020304" pitchFamily="18" charset="0"/>
            </a:endParaRPr>
          </a:p>
          <a:p>
            <a:r>
              <a:rPr lang="ru-RU" sz="1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☺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Sylfaen" panose="010A0502050306030303" pitchFamily="18" charset="0"/>
              </a:rPr>
              <a:t>Вещественные поощрения</a:t>
            </a:r>
          </a:p>
          <a:p>
            <a:r>
              <a:rPr lang="ru-RU" sz="1400" dirty="0" smtClean="0">
                <a:solidFill>
                  <a:srgbClr val="000000"/>
                </a:solidFill>
                <a:latin typeface="+mj-lt"/>
              </a:rPr>
              <a:t>Вещи, игрушки, сладости и другие материальные награды могут быть как самостоятельными, так и частью поощрения. Важно, чтобы они не стали основным приемом, т.к. имеют тенденцию к удорожанию</a:t>
            </a:r>
          </a:p>
          <a:p>
            <a:endParaRPr lang="ru-RU" sz="1400" dirty="0" smtClean="0">
              <a:solidFill>
                <a:srgbClr val="000000"/>
              </a:solidFill>
              <a:latin typeface="+mj-lt"/>
              <a:cs typeface="Times New Roman" panose="02020603050405020304" pitchFamily="18" charset="0"/>
            </a:endParaRPr>
          </a:p>
          <a:p>
            <a:r>
              <a:rPr lang="ru-RU" sz="1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☺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Sylfaen" panose="010A0502050306030303" pitchFamily="18" charset="0"/>
              </a:rPr>
              <a:t>Эмоциональная близость, совместные активности, дополнительное время вместе</a:t>
            </a:r>
          </a:p>
          <a:p>
            <a:r>
              <a:rPr lang="ru-RU" sz="1400" dirty="0" smtClean="0">
                <a:solidFill>
                  <a:srgbClr val="000000"/>
                </a:solidFill>
                <a:latin typeface="+mj-lt"/>
              </a:rPr>
              <a:t>Совместные игры, занятия творчеством, объятия, улыбки и слова поддержки помогают ребенку чувствовать себя любимым и ценным</a:t>
            </a:r>
          </a:p>
          <a:p>
            <a:endParaRPr lang="ru-RU" sz="1400" dirty="0" smtClean="0">
              <a:solidFill>
                <a:srgbClr val="000000"/>
              </a:solidFill>
              <a:latin typeface="+mj-lt"/>
              <a:cs typeface="Times New Roman" panose="02020603050405020304" pitchFamily="18" charset="0"/>
            </a:endParaRPr>
          </a:p>
          <a:p>
            <a:r>
              <a:rPr lang="ru-RU" sz="14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☺ </a:t>
            </a:r>
            <a:r>
              <a:rPr lang="ru-RU" sz="1400" dirty="0" smtClean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Sylfaen" panose="010A0502050306030303" pitchFamily="18" charset="0"/>
              </a:rPr>
              <a:t>Копилка достижений: система баллов или накопительных поощрений</a:t>
            </a:r>
          </a:p>
          <a:p>
            <a:r>
              <a:rPr lang="ru-RU" sz="1400" dirty="0" smtClean="0">
                <a:solidFill>
                  <a:srgbClr val="000000"/>
                </a:solidFill>
                <a:latin typeface="+mj-lt"/>
              </a:rPr>
              <a:t>За выполнение своих обязанностей </a:t>
            </a:r>
            <a:r>
              <a:rPr lang="ru-RU" sz="1400" dirty="0" smtClean="0">
                <a:solidFill>
                  <a:srgbClr val="000000"/>
                </a:solidFill>
                <a:latin typeface="+mj-lt"/>
              </a:rPr>
              <a:t>или хорошее поведение ребенок может получать "баллы", которые потом обмениваются на что-то значимое для него</a:t>
            </a:r>
          </a:p>
          <a:p>
            <a:endParaRPr lang="ru-RU" sz="1400" dirty="0">
              <a:solidFill>
                <a:srgbClr val="000000"/>
              </a:solidFill>
              <a:latin typeface="+mj-lt"/>
            </a:endParaRPr>
          </a:p>
          <a:p>
            <a:r>
              <a:rPr lang="ru-RU" sz="1400" i="1" dirty="0" smtClean="0">
                <a:solidFill>
                  <a:srgbClr val="000000"/>
                </a:solidFill>
                <a:latin typeface="+mj-lt"/>
              </a:rPr>
              <a:t>Например, прием «Копилка достижений»</a:t>
            </a:r>
          </a:p>
          <a:p>
            <a:r>
              <a:rPr lang="ru-RU" sz="1400" i="1" dirty="0" smtClean="0">
                <a:solidFill>
                  <a:srgbClr val="000000"/>
                </a:solidFill>
                <a:latin typeface="+mj-lt"/>
              </a:rPr>
              <a:t>Заведите специальную коробку или альбом, за каждый хороший поступок кладите туда записку с описанием достижения, периодически вместе просматривайте копилку, в </a:t>
            </a:r>
            <a:r>
              <a:rPr lang="ru-RU" sz="1400" i="1" dirty="0" smtClean="0">
                <a:solidFill>
                  <a:srgbClr val="000000"/>
                </a:solidFill>
                <a:latin typeface="+mj-lt"/>
              </a:rPr>
              <a:t>конце определенного </a:t>
            </a:r>
            <a:r>
              <a:rPr lang="ru-RU" sz="1400" i="1" dirty="0" smtClean="0">
                <a:solidFill>
                  <a:srgbClr val="000000"/>
                </a:solidFill>
                <a:latin typeface="+mj-lt"/>
              </a:rPr>
              <a:t>периода устраивайте подведение итогов.</a:t>
            </a:r>
            <a:endParaRPr lang="ru-RU" sz="1400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399" y="2672446"/>
            <a:ext cx="3983355" cy="3983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389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205740"/>
            <a:ext cx="4390977" cy="6389370"/>
          </a:xfrm>
          <a:prstGeom prst="rect">
            <a:avLst/>
          </a:prstGeom>
          <a:noFill/>
          <a:ln w="57150">
            <a:solidFill>
              <a:srgbClr val="78B3B8"/>
            </a:solidFill>
          </a:ln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60985" y="5271671"/>
            <a:ext cx="80295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0" b="1" normalizeH="1" baseline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КНУТ</a:t>
            </a:r>
            <a:endParaRPr lang="ru-RU" sz="12000" b="1" normalizeH="1" baseline="2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60061" y="5423549"/>
            <a:ext cx="99087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ЧТОБЫ НАКАЗАНИЕ БЫЛО БЕЗОПАСНЫМ</a:t>
            </a:r>
            <a:endParaRPr lang="ru-RU" sz="40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 panose="010A0502050306030303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52" y="357618"/>
            <a:ext cx="4108414" cy="254803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534866" y="304945"/>
            <a:ext cx="7379724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☺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Sylfaen" panose="010A0502050306030303" pitchFamily="18" charset="0"/>
              </a:rPr>
              <a:t>Предупреждение и договоренности</a:t>
            </a:r>
          </a:p>
          <a:p>
            <a:pPr algn="just"/>
            <a:r>
              <a:rPr lang="ru-RU" sz="1200" dirty="0" smtClean="0">
                <a:solidFill>
                  <a:srgbClr val="000000"/>
                </a:solidFill>
                <a:latin typeface="+mj-lt"/>
              </a:rPr>
              <a:t>Убедитесь, что ребенок знает, что его действия наказуемы. Первоначально найдите время и обсудите с ребенком (или поставьте его перед фактом, если ребенок маленький) какие именно действия (или бездействия) наказуемы и каким образом. Проговорите: способы, сроки, варианты исправления ситуации (сокращения срока наказания или снятия его вовсе).</a:t>
            </a:r>
          </a:p>
          <a:p>
            <a:pPr algn="just"/>
            <a:r>
              <a:rPr lang="ru-RU" sz="1200" dirty="0" smtClean="0">
                <a:solidFill>
                  <a:srgbClr val="000000"/>
                </a:solidFill>
                <a:latin typeface="+mj-lt"/>
              </a:rPr>
              <a:t>Позвольте </a:t>
            </a:r>
            <a:r>
              <a:rPr lang="ru-RU" sz="1200" dirty="0">
                <a:solidFill>
                  <a:srgbClr val="000000"/>
                </a:solidFill>
                <a:latin typeface="+mj-lt"/>
              </a:rPr>
              <a:t>ребенку столкнуться с последствиями своих действий (если это безопасно). </a:t>
            </a:r>
            <a:r>
              <a:rPr lang="ru-RU" sz="1200" dirty="0" smtClean="0">
                <a:solidFill>
                  <a:srgbClr val="000000"/>
                </a:solidFill>
                <a:latin typeface="+mj-lt"/>
              </a:rPr>
              <a:t>Например, </a:t>
            </a:r>
            <a:r>
              <a:rPr lang="ru-RU" sz="1200" dirty="0" smtClean="0">
                <a:solidFill>
                  <a:srgbClr val="000000"/>
                </a:solidFill>
                <a:latin typeface="+mj-lt"/>
              </a:rPr>
              <a:t>не выучил стихотворение - получит </a:t>
            </a:r>
            <a:r>
              <a:rPr lang="ru-RU" sz="1200" dirty="0">
                <a:solidFill>
                  <a:srgbClr val="000000"/>
                </a:solidFill>
                <a:latin typeface="+mj-lt"/>
              </a:rPr>
              <a:t>замечание в </a:t>
            </a:r>
            <a:r>
              <a:rPr lang="ru-RU" sz="1200" dirty="0" smtClean="0">
                <a:solidFill>
                  <a:srgbClr val="000000"/>
                </a:solidFill>
                <a:latin typeface="+mj-lt"/>
              </a:rPr>
              <a:t>школе.</a:t>
            </a:r>
          </a:p>
          <a:p>
            <a:pPr>
              <a:spcBef>
                <a:spcPts val="600"/>
              </a:spcBef>
            </a:pPr>
            <a:r>
              <a:rPr lang="ru-RU" sz="1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☺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Sylfaen" panose="010A0502050306030303" pitchFamily="18" charset="0"/>
              </a:rPr>
              <a:t>Конкретность</a:t>
            </a:r>
          </a:p>
          <a:p>
            <a:r>
              <a:rPr lang="ru-RU" sz="1200" dirty="0">
                <a:solidFill>
                  <a:srgbClr val="000000"/>
                </a:solidFill>
                <a:latin typeface="+mj-lt"/>
              </a:rPr>
              <a:t>Четко и аргументированно объясните ребенку, за что именно он наказан</a:t>
            </a:r>
            <a:r>
              <a:rPr lang="ru-RU" sz="1200" dirty="0" smtClean="0">
                <a:solidFill>
                  <a:srgbClr val="000000"/>
                </a:solidFill>
                <a:latin typeface="+mj-lt"/>
              </a:rPr>
              <a:t>. Помните, что наказывается ребенок за проступок, а не за личностные характеристики</a:t>
            </a:r>
            <a:endParaRPr lang="ru-RU" sz="1200" dirty="0">
              <a:solidFill>
                <a:srgbClr val="000000"/>
              </a:solidFill>
              <a:latin typeface="+mj-lt"/>
            </a:endParaRPr>
          </a:p>
          <a:p>
            <a:pPr>
              <a:spcBef>
                <a:spcPts val="600"/>
              </a:spcBef>
            </a:pPr>
            <a:r>
              <a:rPr lang="ru-RU" sz="12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☺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Sylfaen" panose="010A0502050306030303" pitchFamily="18" charset="0"/>
              </a:rPr>
              <a:t>Справедливость</a:t>
            </a:r>
          </a:p>
          <a:p>
            <a:r>
              <a:rPr lang="ru-RU" sz="1200" dirty="0" smtClean="0">
                <a:solidFill>
                  <a:srgbClr val="000000"/>
                </a:solidFill>
                <a:latin typeface="+mj-lt"/>
              </a:rPr>
              <a:t>Наказание должно соответствовать проступку. Должны быть соблюдены ранее оговоренные способ и срок.</a:t>
            </a:r>
          </a:p>
          <a:p>
            <a:r>
              <a:rPr lang="ru-RU" sz="1200" dirty="0" smtClean="0">
                <a:solidFill>
                  <a:srgbClr val="000000"/>
                </a:solidFill>
                <a:latin typeface="+mj-lt"/>
              </a:rPr>
              <a:t>Использует </a:t>
            </a:r>
            <a:r>
              <a:rPr lang="ru-RU" sz="1200" dirty="0">
                <a:solidFill>
                  <a:srgbClr val="000000"/>
                </a:solidFill>
                <a:latin typeface="+mj-lt"/>
              </a:rPr>
              <a:t>ограничения и временные санкции: лишение привилегий (например, времени за компьютером) может быть эффективным, если оно обосновано и объяснено. - Используйте "тайм-ауты" для маленьких детей, чтобы они могли успокоиться и подумать о своем поведении. </a:t>
            </a:r>
          </a:p>
          <a:p>
            <a:pPr>
              <a:spcBef>
                <a:spcPts val="600"/>
              </a:spcBef>
            </a:pPr>
            <a:r>
              <a:rPr lang="ru-RU" sz="12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☺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Sylfaen" panose="010A0502050306030303" pitchFamily="18" charset="0"/>
              </a:rPr>
              <a:t>Последовательность</a:t>
            </a:r>
          </a:p>
          <a:p>
            <a:r>
              <a:rPr lang="ru-RU" sz="1200" dirty="0" smtClean="0">
                <a:solidFill>
                  <a:srgbClr val="000000"/>
                </a:solidFill>
                <a:latin typeface="+mj-lt"/>
              </a:rPr>
              <a:t>Соблюдайте единые правила для всех членов семьи. </a:t>
            </a:r>
          </a:p>
          <a:p>
            <a:pPr>
              <a:spcBef>
                <a:spcPts val="600"/>
              </a:spcBef>
            </a:pPr>
            <a:r>
              <a:rPr lang="ru-RU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☺ </a:t>
            </a:r>
            <a:r>
              <a:rPr lang="ru-RU" sz="1200" dirty="0" smtClean="0">
                <a:solidFill>
                  <a:srgbClr val="000000"/>
                </a:solidFill>
                <a:effectLst/>
                <a:latin typeface="+mj-lt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Sylfaen" panose="010A0502050306030303" pitchFamily="18" charset="0"/>
              </a:rPr>
              <a:t>Отсутствие эмоций</a:t>
            </a:r>
          </a:p>
          <a:p>
            <a:r>
              <a:rPr lang="ru-RU" sz="1200" dirty="0" smtClean="0">
                <a:solidFill>
                  <a:srgbClr val="000000"/>
                </a:solidFill>
                <a:latin typeface="+mj-lt"/>
              </a:rPr>
              <a:t>Принимайте решение о наказании хладнокровно, говорите об этом ребенку </a:t>
            </a:r>
            <a:r>
              <a:rPr lang="ru-RU" sz="1200" dirty="0" smtClean="0">
                <a:solidFill>
                  <a:srgbClr val="000000"/>
                </a:solidFill>
                <a:latin typeface="+mj-lt"/>
              </a:rPr>
              <a:t>спокойным </a:t>
            </a:r>
            <a:r>
              <a:rPr lang="ru-RU" sz="1200" dirty="0" smtClean="0">
                <a:solidFill>
                  <a:srgbClr val="000000"/>
                </a:solidFill>
                <a:latin typeface="+mj-lt"/>
              </a:rPr>
              <a:t>и уверенным тоном. </a:t>
            </a:r>
          </a:p>
          <a:p>
            <a:pPr>
              <a:spcBef>
                <a:spcPts val="600"/>
              </a:spcBef>
            </a:pPr>
            <a:r>
              <a:rPr lang="ru-RU" sz="1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☺ </a:t>
            </a:r>
            <a:r>
              <a:rPr lang="ru-RU" sz="12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Sylfaen" panose="010A0502050306030303" pitchFamily="18" charset="0"/>
              </a:rPr>
              <a:t>Отсутствие физических мер</a:t>
            </a:r>
          </a:p>
          <a:p>
            <a:r>
              <a:rPr lang="ru-RU" sz="1200" dirty="0" smtClean="0">
                <a:solidFill>
                  <a:srgbClr val="000000"/>
                </a:solidFill>
                <a:latin typeface="+mj-lt"/>
              </a:rPr>
              <a:t>Телесные наказания недопустимы. Любые формы насилия запрещены!</a:t>
            </a:r>
          </a:p>
          <a:p>
            <a:pPr>
              <a:spcBef>
                <a:spcPts val="600"/>
              </a:spcBef>
            </a:pP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☺ </a:t>
            </a:r>
            <a:r>
              <a:rPr lang="ru-RU" sz="11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  <a:latin typeface="Sylfaen" panose="010A0502050306030303" pitchFamily="18" charset="0"/>
              </a:rPr>
              <a:t>Обсуждение и </a:t>
            </a:r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  <a:latin typeface="Sylfaen" panose="010A0502050306030303" pitchFamily="18" charset="0"/>
              </a:rPr>
              <a:t>объяснение</a:t>
            </a:r>
          </a:p>
          <a:p>
            <a:r>
              <a:rPr lang="ru-RU" sz="1200" dirty="0" smtClean="0">
                <a:solidFill>
                  <a:srgbClr val="000000"/>
                </a:solidFill>
                <a:latin typeface="+mj-lt"/>
              </a:rPr>
              <a:t>После наказания важно обсудить с ребенком, что произошло, почему это неправильно и как можно исправить ситуацию. </a:t>
            </a:r>
          </a:p>
        </p:txBody>
      </p:sp>
    </p:spTree>
    <p:extLst>
      <p:ext uri="{BB962C8B-B14F-4D97-AF65-F5344CB8AC3E}">
        <p14:creationId xmlns:p14="http://schemas.microsoft.com/office/powerpoint/2010/main" val="792169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-40005" y="217170"/>
            <a:ext cx="5063490" cy="6389370"/>
          </a:xfrm>
          <a:prstGeom prst="rect">
            <a:avLst/>
          </a:prstGeom>
          <a:noFill/>
          <a:ln w="57150">
            <a:solidFill>
              <a:srgbClr val="78B3B8"/>
            </a:solidFill>
          </a:ln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43840" y="828386"/>
            <a:ext cx="80295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0" b="1" normalizeH="1" baseline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КНУТ</a:t>
            </a:r>
            <a:endParaRPr lang="ru-RU" sz="12000" b="1" normalizeH="1" baseline="2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23856" y="716838"/>
            <a:ext cx="100412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НАКАЗЫВАЯ 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РЕБЕНКА, 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ИЗБЕГАЙТЕ</a:t>
            </a:r>
            <a:endParaRPr lang="ru-RU" sz="40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 panose="010A0502050306030303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23485" y="1490105"/>
            <a:ext cx="6846774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☺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Sylfaen" panose="010A0502050306030303" pitchFamily="18" charset="0"/>
              </a:rPr>
              <a:t>Частых наказаний</a:t>
            </a:r>
          </a:p>
          <a:p>
            <a:pPr algn="just">
              <a:spcBef>
                <a:spcPts val="600"/>
              </a:spcBef>
            </a:pPr>
            <a:r>
              <a:rPr lang="ru-RU" sz="1400" dirty="0" smtClean="0">
                <a:solidFill>
                  <a:srgbClr val="000000"/>
                </a:solidFill>
                <a:latin typeface="+mj-lt"/>
              </a:rPr>
              <a:t>Используйте их только в крайних случаях. Системные наказания за однотипные поступки говорят о том, что ребенок не принял конкретные нормы поведения и нужно вернуться к обсуждению. Другой вариант – привлечение внимание значимого взрослого</a:t>
            </a:r>
          </a:p>
          <a:p>
            <a:pPr algn="just">
              <a:spcBef>
                <a:spcPts val="600"/>
              </a:spcBef>
            </a:pPr>
            <a:r>
              <a:rPr lang="ru-RU" sz="16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☺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Sylfaen" panose="010A0502050306030303" pitchFamily="18" charset="0"/>
              </a:rPr>
              <a:t>Двойных стандартов</a:t>
            </a:r>
          </a:p>
          <a:p>
            <a:pPr algn="just">
              <a:spcBef>
                <a:spcPts val="600"/>
              </a:spcBef>
            </a:pPr>
            <a:r>
              <a:rPr lang="ru-RU" sz="1400" dirty="0" smtClean="0">
                <a:solidFill>
                  <a:srgbClr val="000000"/>
                </a:solidFill>
                <a:latin typeface="+mj-lt"/>
              </a:rPr>
              <a:t>Правила должны быть едины для всех членов семьи. </a:t>
            </a:r>
            <a:r>
              <a:rPr lang="ru-RU" sz="1400" dirty="0" smtClean="0">
                <a:solidFill>
                  <a:srgbClr val="000000"/>
                </a:solidFill>
                <a:latin typeface="+mj-lt"/>
              </a:rPr>
              <a:t>Недопустимы </a:t>
            </a:r>
            <a:r>
              <a:rPr lang="ru-RU" sz="1400" dirty="0" smtClean="0">
                <a:solidFill>
                  <a:srgbClr val="000000"/>
                </a:solidFill>
                <a:latin typeface="+mj-lt"/>
              </a:rPr>
              <a:t>ситуации, когда один и тот же проступок наказывается или нет в зависимости от настроения взрослого и положения ребенка в семье. Также недопустимы ситуации, когда взрослые на глазах детей делают запрещённые действия.</a:t>
            </a:r>
          </a:p>
          <a:p>
            <a:pPr algn="just">
              <a:spcBef>
                <a:spcPts val="600"/>
              </a:spcBef>
            </a:pPr>
            <a:r>
              <a:rPr lang="ru-RU" sz="1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☺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Sylfaen" panose="010A0502050306030303" pitchFamily="18" charset="0"/>
              </a:rPr>
              <a:t>Упоминаний старых обид и прошлых ошибок</a:t>
            </a:r>
          </a:p>
          <a:p>
            <a:pPr algn="just">
              <a:spcBef>
                <a:spcPts val="600"/>
              </a:spcBef>
            </a:pPr>
            <a:r>
              <a:rPr lang="ru-RU" sz="1400" dirty="0" smtClean="0">
                <a:solidFill>
                  <a:srgbClr val="000000"/>
                </a:solidFill>
                <a:latin typeface="+mj-lt"/>
              </a:rPr>
              <a:t>Говорите о настоящем, прошлое должно остаться позади.</a:t>
            </a:r>
            <a:endParaRPr lang="ru-RU" sz="1400" dirty="0">
              <a:solidFill>
                <a:srgbClr val="000000"/>
              </a:solidFill>
              <a:latin typeface="+mj-lt"/>
            </a:endParaRPr>
          </a:p>
          <a:p>
            <a:pPr algn="just">
              <a:spcBef>
                <a:spcPts val="600"/>
              </a:spcBef>
            </a:pPr>
            <a:r>
              <a:rPr lang="ru-RU" sz="1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☺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Sylfaen" panose="010A0502050306030303" pitchFamily="18" charset="0"/>
              </a:rPr>
              <a:t>Унижений,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Sylfaen" panose="010A0502050306030303" pitchFamily="18" charset="0"/>
              </a:rPr>
              <a:t>несправедливых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Sylfaen" panose="010A0502050306030303" pitchFamily="18" charset="0"/>
              </a:rPr>
              <a:t>обвинений</a:t>
            </a:r>
            <a:endParaRPr lang="ru-RU" sz="1600" b="1" dirty="0" smtClean="0">
              <a:solidFill>
                <a:schemeClr val="accent1">
                  <a:lumMod val="75000"/>
                </a:schemeClr>
              </a:solidFill>
              <a:effectLst/>
              <a:latin typeface="Sylfaen" panose="010A0502050306030303" pitchFamily="18" charset="0"/>
            </a:endParaRPr>
          </a:p>
          <a:p>
            <a:pPr algn="just">
              <a:spcBef>
                <a:spcPts val="600"/>
              </a:spcBef>
            </a:pPr>
            <a:r>
              <a:rPr lang="ru-RU" sz="1400" dirty="0" smtClean="0">
                <a:solidFill>
                  <a:srgbClr val="000000"/>
                </a:solidFill>
                <a:latin typeface="+mj-lt"/>
              </a:rPr>
              <a:t>Недопустимы унижения и оскорбления</a:t>
            </a:r>
            <a:r>
              <a:rPr lang="ru-RU" sz="1400" dirty="0">
                <a:solidFill>
                  <a:srgbClr val="000000"/>
                </a:solidFill>
                <a:latin typeface="+mj-lt"/>
              </a:rPr>
              <a:t>. Разберитесь в </a:t>
            </a:r>
            <a:r>
              <a:rPr lang="ru-RU" sz="1400" dirty="0" smtClean="0">
                <a:solidFill>
                  <a:srgbClr val="000000"/>
                </a:solidFill>
                <a:latin typeface="+mj-lt"/>
              </a:rPr>
              <a:t>ситуации, прежде </a:t>
            </a:r>
            <a:r>
              <a:rPr lang="ru-RU" sz="1400" dirty="0">
                <a:solidFill>
                  <a:srgbClr val="000000"/>
                </a:solidFill>
                <a:latin typeface="+mj-lt"/>
              </a:rPr>
              <a:t>чем </a:t>
            </a:r>
            <a:r>
              <a:rPr lang="ru-RU" sz="1400" dirty="0" smtClean="0">
                <a:solidFill>
                  <a:srgbClr val="000000"/>
                </a:solidFill>
                <a:latin typeface="+mj-lt"/>
              </a:rPr>
              <a:t>наказывать.  </a:t>
            </a:r>
            <a:r>
              <a:rPr lang="ru-RU" sz="1400" dirty="0">
                <a:solidFill>
                  <a:srgbClr val="000000"/>
                </a:solidFill>
                <a:latin typeface="+mj-lt"/>
              </a:rPr>
              <a:t>Д</a:t>
            </a:r>
            <a:r>
              <a:rPr lang="ru-RU" sz="1400" dirty="0" smtClean="0">
                <a:solidFill>
                  <a:srgbClr val="000000"/>
                </a:solidFill>
                <a:latin typeface="+mj-lt"/>
              </a:rPr>
              <a:t>ети </a:t>
            </a:r>
            <a:r>
              <a:rPr lang="ru-RU" sz="1400" dirty="0" smtClean="0">
                <a:solidFill>
                  <a:srgbClr val="000000"/>
                </a:solidFill>
                <a:latin typeface="+mj-lt"/>
              </a:rPr>
              <a:t>очень хорошо чувствуют </a:t>
            </a:r>
            <a:r>
              <a:rPr lang="ru-RU" sz="1400" dirty="0" smtClean="0">
                <a:solidFill>
                  <a:srgbClr val="000000"/>
                </a:solidFill>
                <a:latin typeface="+mj-lt"/>
              </a:rPr>
              <a:t>несправедливость, </a:t>
            </a:r>
            <a:r>
              <a:rPr lang="ru-RU" sz="1400" dirty="0" smtClean="0">
                <a:solidFill>
                  <a:srgbClr val="000000"/>
                </a:solidFill>
                <a:latin typeface="+mj-lt"/>
              </a:rPr>
              <a:t>и она обижает сильнее.</a:t>
            </a:r>
          </a:p>
          <a:p>
            <a:pPr algn="just">
              <a:spcBef>
                <a:spcPts val="600"/>
              </a:spcBef>
            </a:pPr>
            <a:r>
              <a:rPr lang="ru-RU" sz="1400" dirty="0">
                <a:solidFill>
                  <a:srgbClr val="000000"/>
                </a:solidFill>
                <a:latin typeface="+mj-lt"/>
              </a:rPr>
              <a:t>Избегайте наказаний в гневе — это может привести к страху, а не к пониманию</a:t>
            </a:r>
            <a:endParaRPr lang="ru-RU" sz="1400" dirty="0" smtClean="0">
              <a:solidFill>
                <a:srgbClr val="000000"/>
              </a:solidFill>
              <a:latin typeface="+mj-lt"/>
            </a:endParaRPr>
          </a:p>
          <a:p>
            <a:pPr>
              <a:spcBef>
                <a:spcPts val="600"/>
              </a:spcBef>
            </a:pPr>
            <a:r>
              <a:rPr lang="ru-RU" sz="1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☺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Sylfaen" panose="010A0502050306030303" pitchFamily="18" charset="0"/>
              </a:rPr>
              <a:t>Наказаний </a:t>
            </a: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  <a:latin typeface="Sylfaen" panose="010A0502050306030303" pitchFamily="18" charset="0"/>
              </a:rPr>
              <a:t>трудом</a:t>
            </a:r>
          </a:p>
          <a:p>
            <a:pPr>
              <a:spcBef>
                <a:spcPts val="600"/>
              </a:spcBef>
            </a:pPr>
            <a:r>
              <a:rPr lang="ru-RU" sz="1400" dirty="0">
                <a:solidFill>
                  <a:srgbClr val="000000"/>
                </a:solidFill>
                <a:latin typeface="+mj-lt"/>
              </a:rPr>
              <a:t>Не используйте в качестве наказания обязательные занятия, </a:t>
            </a:r>
            <a:r>
              <a:rPr lang="ru-RU" sz="1400" dirty="0" smtClean="0">
                <a:solidFill>
                  <a:srgbClr val="000000"/>
                </a:solidFill>
                <a:latin typeface="+mj-lt"/>
              </a:rPr>
              <a:t>обязанности ребенка по дому.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598" y="3931920"/>
            <a:ext cx="4558424" cy="2563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5019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205740"/>
            <a:ext cx="5063490" cy="6389370"/>
          </a:xfrm>
          <a:prstGeom prst="rect">
            <a:avLst/>
          </a:prstGeom>
          <a:noFill/>
          <a:ln w="57150">
            <a:solidFill>
              <a:srgbClr val="78B3B8"/>
            </a:solidFill>
          </a:ln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17170" y="289187"/>
            <a:ext cx="802957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0" b="1" normalizeH="1" baseline="20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КНУТ И ПРЯНИК</a:t>
            </a:r>
            <a:endParaRPr lang="ru-RU" sz="12000" b="1" normalizeH="1" baseline="20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01369" y="289187"/>
            <a:ext cx="100412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ОБЩИЕ ПРИНЦИПЫ </a:t>
            </a:r>
          </a:p>
          <a:p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ИЛИ ЗОЛОТАЯ СЕРЕДИНА</a:t>
            </a:r>
            <a:endParaRPr lang="ru-RU" sz="40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 panose="010A0502050306030303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164620" y="1996543"/>
            <a:ext cx="6812383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1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☺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Sylfaen" panose="010A0502050306030303" pitchFamily="18" charset="0"/>
              </a:rPr>
              <a:t>Баланс между строгостью и любовью</a:t>
            </a:r>
          </a:p>
          <a:p>
            <a:pPr algn="just">
              <a:spcBef>
                <a:spcPts val="600"/>
              </a:spcBef>
            </a:pPr>
            <a:r>
              <a:rPr lang="ru-RU" sz="1400" dirty="0" smtClean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Дисциплина и строгость не отменяет любовь, принятие и поддержку. Важно, чтобы ребенок понимал, </a:t>
            </a:r>
            <a:r>
              <a:rPr lang="ru-RU" sz="1400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что его любят, даже когда </a:t>
            </a:r>
            <a:r>
              <a:rPr lang="ru-RU" sz="1400" dirty="0" smtClean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он нарушает правила</a:t>
            </a:r>
          </a:p>
          <a:p>
            <a:pPr lvl="0">
              <a:spcBef>
                <a:spcPts val="600"/>
              </a:spcBef>
            </a:pPr>
            <a:r>
              <a:rPr lang="ru-RU" sz="1400" dirty="0" smtClean="0">
                <a:solidFill>
                  <a:srgbClr val="000000"/>
                </a:solidFill>
                <a:cs typeface="Times New Roman" panose="02020603050405020304" pitchFamily="18" charset="0"/>
              </a:rPr>
              <a:t>☺ </a:t>
            </a:r>
            <a:r>
              <a:rPr lang="ru-RU" sz="1600" b="1" dirty="0">
                <a:solidFill>
                  <a:srgbClr val="5B9BD5">
                    <a:lumMod val="75000"/>
                  </a:srgbClr>
                </a:solidFill>
                <a:latin typeface="Sylfaen" panose="010A0502050306030303" pitchFamily="18" charset="0"/>
              </a:rPr>
              <a:t>Индивидуальный подход</a:t>
            </a:r>
          </a:p>
          <a:p>
            <a:pPr lvl="0" algn="just">
              <a:spcBef>
                <a:spcPts val="600"/>
              </a:spcBef>
            </a:pPr>
            <a:r>
              <a:rPr lang="ru-RU" sz="1400" dirty="0" smtClean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Учитывайте </a:t>
            </a:r>
            <a:r>
              <a:rPr lang="ru-RU" sz="1400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возраст, характер и эмоциональное состояние ребенка. </a:t>
            </a:r>
            <a:endParaRPr lang="ru-RU" sz="1400" dirty="0" smtClean="0">
              <a:solidFill>
                <a:srgbClr val="000000"/>
              </a:solidFill>
              <a:latin typeface="+mj-lt"/>
              <a:cs typeface="Times New Roman" panose="02020603050405020304" pitchFamily="18" charset="0"/>
            </a:endParaRPr>
          </a:p>
          <a:p>
            <a:pPr lvl="0">
              <a:spcBef>
                <a:spcPts val="600"/>
              </a:spcBef>
            </a:pPr>
            <a:r>
              <a:rPr lang="ru-RU" sz="1400" dirty="0">
                <a:solidFill>
                  <a:srgbClr val="000000"/>
                </a:solidFill>
                <a:cs typeface="Times New Roman" panose="02020603050405020304" pitchFamily="18" charset="0"/>
              </a:rPr>
              <a:t>☺ </a:t>
            </a:r>
            <a:r>
              <a:rPr lang="ru-RU" sz="1600" b="1" dirty="0">
                <a:solidFill>
                  <a:srgbClr val="2E75B6"/>
                </a:solidFill>
                <a:latin typeface="Sylfaen" panose="010A0502050306030303" pitchFamily="18" charset="0"/>
              </a:rPr>
              <a:t>Личный</a:t>
            </a:r>
            <a:r>
              <a:rPr lang="ru-RU" sz="1600" b="1" dirty="0">
                <a:solidFill>
                  <a:srgbClr val="5B9BD5">
                    <a:lumMod val="75000"/>
                  </a:srgbClr>
                </a:solidFill>
                <a:latin typeface="Sylfaen" panose="010A0502050306030303" pitchFamily="18" charset="0"/>
              </a:rPr>
              <a:t> </a:t>
            </a:r>
            <a:r>
              <a:rPr lang="ru-RU" sz="1600" b="1" dirty="0" smtClean="0">
                <a:solidFill>
                  <a:srgbClr val="5B9BD5">
                    <a:lumMod val="75000"/>
                  </a:srgbClr>
                </a:solidFill>
                <a:latin typeface="Sylfaen" panose="010A0502050306030303" pitchFamily="18" charset="0"/>
              </a:rPr>
              <a:t>пример взрослого или старшего ребенка</a:t>
            </a:r>
            <a:endParaRPr lang="ru-RU" sz="1600" b="1" dirty="0">
              <a:solidFill>
                <a:srgbClr val="5B9BD5">
                  <a:lumMod val="75000"/>
                </a:srgbClr>
              </a:solidFill>
              <a:latin typeface="Sylfaen" panose="010A0502050306030303" pitchFamily="18" charset="0"/>
            </a:endParaRPr>
          </a:p>
          <a:p>
            <a:pPr lvl="0" algn="just">
              <a:spcBef>
                <a:spcPts val="600"/>
              </a:spcBef>
            </a:pPr>
            <a:r>
              <a:rPr lang="ru-RU" sz="1400" dirty="0" smtClean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Дети </a:t>
            </a:r>
            <a:r>
              <a:rPr lang="ru-RU" sz="1400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учатся на примере </a:t>
            </a:r>
            <a:r>
              <a:rPr lang="ru-RU" sz="1400" dirty="0" smtClean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взрослых или старших значимых братьев/сестер, </a:t>
            </a:r>
            <a:r>
              <a:rPr lang="ru-RU" sz="1400" dirty="0">
                <a:solidFill>
                  <a:srgbClr val="000000"/>
                </a:solidFill>
                <a:latin typeface="+mj-lt"/>
                <a:cs typeface="Times New Roman" panose="02020603050405020304" pitchFamily="18" charset="0"/>
              </a:rPr>
              <a:t>поэтому важно демонстрировать те ценности и поведение, которые вы хотите привить. </a:t>
            </a:r>
            <a:endParaRPr lang="ru-RU" sz="1400" dirty="0" smtClean="0">
              <a:solidFill>
                <a:srgbClr val="000000"/>
              </a:solidFill>
              <a:effectLst/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198745" y="4355181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i="1" dirty="0">
                <a:solidFill>
                  <a:srgbClr val="2E75B6"/>
                </a:solidFill>
                <a:latin typeface="+mj-lt"/>
              </a:rPr>
              <a:t>Главное — создать атмосферу доверия и уважения, где ребенок чувствует себя </a:t>
            </a:r>
            <a:r>
              <a:rPr lang="ru-RU" b="1" i="1" dirty="0" smtClean="0">
                <a:solidFill>
                  <a:srgbClr val="2E75B6"/>
                </a:solidFill>
                <a:latin typeface="+mj-lt"/>
              </a:rPr>
              <a:t>неотъемлемой частью семьи, ему безопасно, его любят в любой ситуации. А оценивают и корректируют поступки.</a:t>
            </a:r>
            <a:endParaRPr lang="ru-RU" b="1" i="1" dirty="0">
              <a:solidFill>
                <a:srgbClr val="2E75B6"/>
              </a:solidFill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82715" y="5896372"/>
            <a:ext cx="57092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Рекомендации подготовлены педагогами-психологами МБОУ «СШ №40» г. Нижневартовска Фисенко Е.Ю., </a:t>
            </a:r>
            <a:r>
              <a:rPr lang="ru-RU" sz="1200" i="1" dirty="0" err="1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Долматовой</a:t>
            </a:r>
            <a:r>
              <a:rPr lang="ru-RU" sz="1200" i="1" dirty="0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 Д.В., Пальяновой В.Н.</a:t>
            </a:r>
          </a:p>
          <a:p>
            <a:r>
              <a:rPr lang="ru-RU" sz="1200" i="1" dirty="0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В публикации использованы свободно распространяемые стоковые векторные изображения </a:t>
            </a:r>
            <a:r>
              <a:rPr lang="en-US" sz="1200" i="1" dirty="0" smtClean="0">
                <a:latin typeface="+mj-lt"/>
                <a:ea typeface="Arial Unicode MS" panose="020B0604020202020204" pitchFamily="34" charset="-128"/>
                <a:cs typeface="Arial Unicode MS" panose="020B0604020202020204" pitchFamily="34" charset="-128"/>
              </a:rPr>
              <a:t>freepik.com</a:t>
            </a:r>
            <a:endParaRPr lang="ru-RU" sz="1200" i="1" dirty="0">
              <a:latin typeface="+mj-lt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976" y="2655009"/>
            <a:ext cx="4132059" cy="4132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6998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533</TotalTime>
  <Words>1049</Words>
  <Application>Microsoft Office PowerPoint</Application>
  <PresentationFormat>Широкоэкранный</PresentationFormat>
  <Paragraphs>92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5" baseType="lpstr">
      <vt:lpstr>Arial Unicode MS</vt:lpstr>
      <vt:lpstr>Arial</vt:lpstr>
      <vt:lpstr>Arial Black</vt:lpstr>
      <vt:lpstr>Calibri</vt:lpstr>
      <vt:lpstr>Calibri Light</vt:lpstr>
      <vt:lpstr>Sylfaen</vt:lpstr>
      <vt:lpstr>Symbol</vt:lpstr>
      <vt:lpstr>Times New Roman</vt:lpstr>
      <vt:lpstr>Тема Office</vt:lpstr>
      <vt:lpstr>Поощрение и наказание — важнейшие инструменты воспитания, которые формируют характер и поведение ребёнка. Грамотное их применение помогает вырастить уверенную в себе личность.  Основная цель — научить ребенка понимать последствия своих действий, развивать ответственность и эмоциональный интеллект.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38</cp:revision>
  <cp:lastPrinted>2025-10-03T04:53:17Z</cp:lastPrinted>
  <dcterms:created xsi:type="dcterms:W3CDTF">2025-10-02T04:51:52Z</dcterms:created>
  <dcterms:modified xsi:type="dcterms:W3CDTF">2025-10-03T06:15:04Z</dcterms:modified>
</cp:coreProperties>
</file>